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1" r:id="rId4"/>
    <p:sldId id="259" r:id="rId5"/>
    <p:sldId id="260" r:id="rId6"/>
    <p:sldId id="262" r:id="rId7"/>
    <p:sldId id="257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75"/>
    <p:restoredTop sz="94694"/>
  </p:normalViewPr>
  <p:slideViewPr>
    <p:cSldViewPr snapToGrid="0" snapToObjects="1">
      <p:cViewPr varScale="1">
        <p:scale>
          <a:sx n="113" d="100"/>
          <a:sy n="113" d="100"/>
        </p:scale>
        <p:origin x="176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6A3D9-ACBD-DD4A-A7EF-22CF70217E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E7B273-D70A-3E4F-B030-D776E3392B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9F2AF-A7EF-8246-93FB-52ADFC5EF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4E229-AF58-C947-AD5D-78091FECDF91}" type="datetimeFigureOut">
              <a:rPr lang="ru-RU" smtClean="0"/>
              <a:t>04.09.2019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718C5-C66C-8C4E-AFF5-F0A17B457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A3588-BA19-284E-B4C4-0C39065D6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DEAD9-BB40-0C4C-B6AC-5A904F5FB2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995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C5D1B-421D-8945-A60B-A09A1D998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1BDFFF-239B-A149-A12D-76126A6AAF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D2B00-6758-A849-AB13-0CA5E9A3C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4E229-AF58-C947-AD5D-78091FECDF91}" type="datetimeFigureOut">
              <a:rPr lang="ru-RU" smtClean="0"/>
              <a:t>04.09.2019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D971E7-5E4B-AB47-832D-A4F3F882B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0E9C8-5F66-1042-B498-357BB387E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DEAD9-BB40-0C4C-B6AC-5A904F5FB2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7362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96BC50-652E-9243-8FF1-B3016DE69C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2A312E-7538-0A42-8FA3-720FAC586A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47A2F-F671-0748-A7A5-DF86A6A46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4E229-AF58-C947-AD5D-78091FECDF91}" type="datetimeFigureOut">
              <a:rPr lang="ru-RU" smtClean="0"/>
              <a:t>04.09.2019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D82F26-B59A-3544-8A7E-D1DD4D0E5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8097AD-6A91-7D43-A480-05E51FF70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DEAD9-BB40-0C4C-B6AC-5A904F5FB2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7341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F25B8-86E4-2140-942A-16A532FA2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6DBCC-C5F9-5746-BBDB-5163972B4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AADB0-08A2-9646-94CB-E1264EA67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4E229-AF58-C947-AD5D-78091FECDF91}" type="datetimeFigureOut">
              <a:rPr lang="ru-RU" smtClean="0"/>
              <a:t>04.09.2019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9A657-7A75-C842-AF6F-A827B8FDD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4C1EE-D3A2-BD49-9C81-0B198C374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DEAD9-BB40-0C4C-B6AC-5A904F5FB2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115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03834-1224-4C47-9802-92CCB2B99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636B8-35AB-7C4E-A0FD-48FA09090E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FC4FB-32F1-484D-B24A-4582EC70B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4E229-AF58-C947-AD5D-78091FECDF91}" type="datetimeFigureOut">
              <a:rPr lang="ru-RU" smtClean="0"/>
              <a:t>04.09.2019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EFDA22-68BD-704C-9500-78C622111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4A2839-8825-A747-911D-2D8CD96AA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DEAD9-BB40-0C4C-B6AC-5A904F5FB2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5880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BBD39-AB29-0447-A453-8DEE9F985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80073-427C-0845-B493-5F4C936CD2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B4F106-DD02-4C49-B9C8-F47D8368EB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4F81D5-07F0-DD4F-92F1-AE830241D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4E229-AF58-C947-AD5D-78091FECDF91}" type="datetimeFigureOut">
              <a:rPr lang="ru-RU" smtClean="0"/>
              <a:t>04.09.2019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B26D7B-7013-5448-98A0-20A162898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6211EB-9EC7-9346-9100-DC4D9455F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DEAD9-BB40-0C4C-B6AC-5A904F5FB2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0895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10624-87C4-7F4D-812D-E02389E38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508292-C22A-F349-BAA2-705D1D31F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81A3F4-8124-994F-9635-F3D6ABB735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A0761A-7380-E144-B663-3A5431B798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B3AE78-D1E4-C245-87B2-761E2EB70D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2EDF0B-4273-E749-93F7-66333C25C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4E229-AF58-C947-AD5D-78091FECDF91}" type="datetimeFigureOut">
              <a:rPr lang="ru-RU" smtClean="0"/>
              <a:t>04.09.2019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CF7928-A775-F14C-852B-2EB6EB5E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5A4FCB-78FF-364B-91E8-2A6BEF292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DEAD9-BB40-0C4C-B6AC-5A904F5FB2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4191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E5006-63B5-3D41-96AE-89CB19E9A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AC1DDD-EE44-4B4B-AD54-5A1E0D9B8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4E229-AF58-C947-AD5D-78091FECDF91}" type="datetimeFigureOut">
              <a:rPr lang="ru-RU" smtClean="0"/>
              <a:t>04.09.2019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7D5127-E290-6D41-9489-0ECECEC1D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AD960C-9142-5F4A-8BCA-DD08271CE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DEAD9-BB40-0C4C-B6AC-5A904F5FB2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9614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A85F4B-5336-6745-904D-37DC15716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4E229-AF58-C947-AD5D-78091FECDF91}" type="datetimeFigureOut">
              <a:rPr lang="ru-RU" smtClean="0"/>
              <a:t>04.09.2019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FCC9ED-49D7-4642-9AC2-90DB26B81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A3A40-EDAE-6E40-8D7A-90EC6EC5F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DEAD9-BB40-0C4C-B6AC-5A904F5FB2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1454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F258D-2A15-E647-A9CB-307CFD27C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A7F1B-D87E-C24A-8D4F-10F0AD64D5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696C32-08A2-7A4A-BA2C-6AA43FFFC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73C0B2-6BAF-3347-BE89-BE7F886B2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4E229-AF58-C947-AD5D-78091FECDF91}" type="datetimeFigureOut">
              <a:rPr lang="ru-RU" smtClean="0"/>
              <a:t>04.09.2019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25FC9F-416E-0845-BB83-70BD9F918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044C7-F053-0E42-96EF-786F685C0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DEAD9-BB40-0C4C-B6AC-5A904F5FB2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9149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3534B-CBF9-4040-B103-399C10E34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CC1CF3-3219-6C48-80B5-A86D2F8D2F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0E81EE-29B9-224D-BC45-C3CE022B41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FA2030-B1C2-1942-9CFF-984A135E6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4E229-AF58-C947-AD5D-78091FECDF91}" type="datetimeFigureOut">
              <a:rPr lang="ru-RU" smtClean="0"/>
              <a:t>04.09.2019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107511-4A9D-6645-BEE4-E4A7C711E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8E144A-9690-D742-A358-3DAE90262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DEAD9-BB40-0C4C-B6AC-5A904F5FB2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8701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D2ACBF-D853-4648-8184-F244B5A0E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0BB21A-9D50-1644-A74A-ADD3A61D7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89AF27-94E5-924E-BEF9-C685AB93BA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34E229-AF58-C947-AD5D-78091FECDF91}" type="datetimeFigureOut">
              <a:rPr lang="ru-RU" smtClean="0"/>
              <a:t>04.09.2019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52E8B-8AA5-9B4E-BDC6-94D8C7E5AD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F70EE0-901C-6E4A-917F-BC3B0FCEEF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2DEAD9-BB40-0C4C-B6AC-5A904F5FB2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5688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jam4.sapjam.com/groups/wall/11g6xLc8yJHFsmf12cwDA0" TargetMode="External"/><Relationship Id="rId2" Type="http://schemas.openxmlformats.org/officeDocument/2006/relationships/hyperlink" Target="https://archive.sap.com/documents/docs/DOC-34037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hyperlink" Target="https://help.sap.com/viewer/product/SAP_APPLICATION_INTERFACE_FRAMEWORK/4.0/en-US" TargetMode="External"/><Relationship Id="rId4" Type="http://schemas.openxmlformats.org/officeDocument/2006/relationships/hyperlink" Target="https://www.sap.com/products/application-interface-mgmt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27E280C-67F2-784B-B1B2-03EA672DD8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9643" y="3602038"/>
            <a:ext cx="11334045" cy="1655762"/>
          </a:xfrm>
        </p:spPr>
        <p:txBody>
          <a:bodyPr/>
          <a:lstStyle/>
          <a:p>
            <a:br>
              <a:rPr lang="en-US" dirty="0"/>
            </a:br>
            <a:r>
              <a:rPr lang="en-US" sz="2800" b="1" dirty="0">
                <a:solidFill>
                  <a:schemeClr val="accent4"/>
                </a:solidFill>
              </a:rPr>
              <a:t>SAP Application Interface Framework</a:t>
            </a:r>
            <a:r>
              <a:rPr lang="en-US" sz="2800" b="1" dirty="0"/>
              <a:t> </a:t>
            </a:r>
            <a:r>
              <a:rPr lang="ru-RU" sz="2800" b="1" dirty="0"/>
              <a:t>Архитектура и возможности</a:t>
            </a:r>
            <a:endParaRPr lang="en-US" sz="2800" b="1" dirty="0"/>
          </a:p>
          <a:p>
            <a:endParaRPr lang="ru-RU" b="1" dirty="0">
              <a:solidFill>
                <a:schemeClr val="accent4"/>
              </a:solidFill>
            </a:endParaRPr>
          </a:p>
        </p:txBody>
      </p:sp>
      <p:pic>
        <p:nvPicPr>
          <p:cNvPr id="5" name="Picture 4" descr="A view of the side of a road&#13;&#10;&#13;&#10;Description automatically generated">
            <a:extLst>
              <a:ext uri="{FF2B5EF4-FFF2-40B4-BE49-F238E27FC236}">
                <a16:creationId xmlns:a16="http://schemas.microsoft.com/office/drawing/2014/main" id="{CE28F4E1-992D-854E-8463-37C5C19F14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1355"/>
            <a:ext cx="12191999" cy="3440355"/>
          </a:xfrm>
          <a:prstGeom prst="rect">
            <a:avLst/>
          </a:prstGeom>
        </p:spPr>
      </p:pic>
      <p:pic>
        <p:nvPicPr>
          <p:cNvPr id="7" name="Picture 6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3A7BB414-EEA1-D747-9691-47BE143071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6532" y="6103788"/>
            <a:ext cx="2675467" cy="754212"/>
          </a:xfrm>
          <a:prstGeom prst="rect">
            <a:avLst/>
          </a:prstGeom>
        </p:spPr>
      </p:pic>
      <p:pic>
        <p:nvPicPr>
          <p:cNvPr id="11" name="Picture 10" descr="A close up of text on a white background&#13;&#10;&#13;&#10;Description automatically generated">
            <a:extLst>
              <a:ext uri="{FF2B5EF4-FFF2-40B4-BE49-F238E27FC236}">
                <a16:creationId xmlns:a16="http://schemas.microsoft.com/office/drawing/2014/main" id="{361845A7-46EC-D744-AD93-8F9CC23839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421" y="4785444"/>
            <a:ext cx="1803400" cy="179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672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social media post&#13;&#10;&#13;&#10;Description automatically generated">
            <a:extLst>
              <a:ext uri="{FF2B5EF4-FFF2-40B4-BE49-F238E27FC236}">
                <a16:creationId xmlns:a16="http://schemas.microsoft.com/office/drawing/2014/main" id="{E6D02E1A-BDAD-2B4E-921B-0EFC8A0DBC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9492"/>
            <a:ext cx="12192000" cy="65985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BE773E2-D443-AF42-812D-607EB9947199}"/>
              </a:ext>
            </a:extLst>
          </p:cNvPr>
          <p:cNvSpPr txBox="1"/>
          <p:nvPr/>
        </p:nvSpPr>
        <p:spPr>
          <a:xfrm>
            <a:off x="3317289" y="59437"/>
            <a:ext cx="55574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4"/>
                </a:solidFill>
              </a:rPr>
              <a:t>SAP Application Interface Framework</a:t>
            </a:r>
            <a:r>
              <a:rPr lang="en-US" sz="2000" b="1" dirty="0"/>
              <a:t> </a:t>
            </a:r>
            <a:r>
              <a:rPr lang="ru-RU" sz="2000" b="1" dirty="0"/>
              <a:t>Архитектура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859335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849C3D0-DC85-4B45-994C-D8CC0CF7463A}"/>
              </a:ext>
            </a:extLst>
          </p:cNvPr>
          <p:cNvSpPr txBox="1"/>
          <p:nvPr/>
        </p:nvSpPr>
        <p:spPr>
          <a:xfrm>
            <a:off x="2269724" y="236990"/>
            <a:ext cx="7652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4"/>
                </a:solidFill>
              </a:rPr>
              <a:t>SAP Application Interface Framework</a:t>
            </a:r>
            <a:r>
              <a:rPr lang="en-US" sz="2000" b="1" dirty="0"/>
              <a:t> </a:t>
            </a:r>
            <a:r>
              <a:rPr lang="ru-RU" sz="2000" b="1" dirty="0"/>
              <a:t>Основные возможности</a:t>
            </a:r>
            <a:endParaRPr lang="ru-RU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0A05BB-796F-A74D-A22C-23639F5DD3E5}"/>
              </a:ext>
            </a:extLst>
          </p:cNvPr>
          <p:cNvSpPr txBox="1"/>
          <p:nvPr/>
        </p:nvSpPr>
        <p:spPr>
          <a:xfrm>
            <a:off x="1675058" y="1210844"/>
            <a:ext cx="2454198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rgbClr val="F0AB00"/>
              </a:buClr>
              <a:buSzPct val="80000"/>
            </a:pPr>
            <a:r>
              <a:rPr lang="ru-RU" b="1" kern="0" dirty="0">
                <a:solidFill>
                  <a:srgbClr val="BCDC50"/>
                </a:solidFill>
                <a:ea typeface="Arial Unicode MS" pitchFamily="34" charset="-128"/>
                <a:cs typeface="Arial Unicode MS" pitchFamily="34" charset="-128"/>
              </a:rPr>
              <a:t>Мониторинг сообщений</a:t>
            </a:r>
            <a:endParaRPr lang="en-GB" b="1" kern="0" dirty="0">
              <a:solidFill>
                <a:srgbClr val="BCDC50"/>
              </a:solidFill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A2FD6B-255A-8A44-BD10-D470AF733810}"/>
              </a:ext>
            </a:extLst>
          </p:cNvPr>
          <p:cNvSpPr txBox="1"/>
          <p:nvPr/>
        </p:nvSpPr>
        <p:spPr>
          <a:xfrm>
            <a:off x="1690469" y="1578536"/>
            <a:ext cx="9292427" cy="109260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17475" indent="-117475">
              <a:spcBef>
                <a:spcPts val="6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</a:pPr>
            <a:r>
              <a:rPr lang="ru-RU" sz="1400" kern="0" dirty="0">
                <a:ea typeface="Arial Unicode MS" pitchFamily="34" charset="-128"/>
                <a:cs typeface="Arial Unicode MS" pitchFamily="34" charset="-128"/>
              </a:rPr>
              <a:t>Мониторинг интерфейсов с  подробным описанием бизнес-ошибки</a:t>
            </a:r>
            <a:endParaRPr lang="en-GB" sz="1400" kern="0" dirty="0">
              <a:ea typeface="Arial Unicode MS" pitchFamily="34" charset="-128"/>
              <a:cs typeface="Arial Unicode MS" pitchFamily="34" charset="-128"/>
            </a:endParaRPr>
          </a:p>
          <a:p>
            <a:pPr marL="117475" indent="-117475">
              <a:spcBef>
                <a:spcPts val="6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</a:pPr>
            <a:r>
              <a:rPr lang="ru-RU" sz="1400" kern="0" dirty="0" err="1">
                <a:ea typeface="Arial Unicode MS" pitchFamily="34" charset="-128"/>
                <a:cs typeface="Arial Unicode MS" pitchFamily="34" charset="-128"/>
              </a:rPr>
              <a:t>Алертинг</a:t>
            </a:r>
            <a:r>
              <a:rPr lang="ru-RU" sz="1400" kern="0" dirty="0">
                <a:ea typeface="Arial Unicode MS" pitchFamily="34" charset="-128"/>
                <a:cs typeface="Arial Unicode MS" pitchFamily="34" charset="-128"/>
              </a:rPr>
              <a:t> и оповещения пользователя об исключительных ситуациях</a:t>
            </a:r>
          </a:p>
          <a:p>
            <a:pPr marL="117475" indent="-117475">
              <a:spcBef>
                <a:spcPts val="6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</a:pPr>
            <a:r>
              <a:rPr lang="ru-RU" sz="1400" kern="0" dirty="0">
                <a:ea typeface="Arial Unicode MS" pitchFamily="34" charset="-128"/>
                <a:cs typeface="Arial Unicode MS" pitchFamily="34" charset="-128"/>
              </a:rPr>
              <a:t>Пользовательские инструкции с дальнейшими шагами по обработке ошибок</a:t>
            </a:r>
          </a:p>
          <a:p>
            <a:pPr marL="117475" indent="-117475">
              <a:spcBef>
                <a:spcPts val="6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sz="1400" kern="0" dirty="0">
                <a:ea typeface="Arial Unicode MS" pitchFamily="34" charset="-128"/>
                <a:cs typeface="Arial Unicode MS" pitchFamily="34" charset="-128"/>
              </a:rPr>
              <a:t>Drill-down </a:t>
            </a:r>
            <a:r>
              <a:rPr lang="ru-RU" sz="1400" kern="0" dirty="0">
                <a:ea typeface="Arial Unicode MS" pitchFamily="34" charset="-128"/>
                <a:cs typeface="Arial Unicode MS" pitchFamily="34" charset="-128"/>
              </a:rPr>
              <a:t>с параметрами в необходимую транзакцию для обработки ошибок</a:t>
            </a:r>
            <a:endParaRPr lang="en-GB" sz="1400" kern="0" dirty="0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D1AA18A-ADA9-B243-8578-13954D8E2A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051" y="1120151"/>
            <a:ext cx="621855" cy="62185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0BDD511-5EBE-E34F-B86C-D0C3EA026E31}"/>
              </a:ext>
            </a:extLst>
          </p:cNvPr>
          <p:cNvSpPr txBox="1"/>
          <p:nvPr/>
        </p:nvSpPr>
        <p:spPr>
          <a:xfrm>
            <a:off x="6751457" y="3997637"/>
            <a:ext cx="367250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rgbClr val="F0AB00"/>
              </a:buClr>
              <a:buSzPct val="80000"/>
            </a:pPr>
            <a:r>
              <a:rPr lang="ru-RU" b="1" kern="0" dirty="0">
                <a:solidFill>
                  <a:schemeClr val="accent1"/>
                </a:solidFill>
                <a:ea typeface="Arial Unicode MS" pitchFamily="34" charset="-128"/>
                <a:cs typeface="Arial Unicode MS" pitchFamily="34" charset="-128"/>
              </a:rPr>
              <a:t>Постобработка и </a:t>
            </a:r>
            <a:r>
              <a:rPr lang="ru-RU" b="1" kern="0" dirty="0" err="1">
                <a:solidFill>
                  <a:schemeClr val="accent1"/>
                </a:solidFill>
                <a:ea typeface="Arial Unicode MS" pitchFamily="34" charset="-128"/>
                <a:cs typeface="Arial Unicode MS" pitchFamily="34" charset="-128"/>
              </a:rPr>
              <a:t>репроцессинг</a:t>
            </a:r>
            <a:endParaRPr lang="en-GB" b="1" kern="0" dirty="0">
              <a:solidFill>
                <a:schemeClr val="accent1"/>
              </a:solidFill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0D4C2B-7428-6E4F-BA1D-E59C2B5ADD6C}"/>
              </a:ext>
            </a:extLst>
          </p:cNvPr>
          <p:cNvSpPr txBox="1"/>
          <p:nvPr/>
        </p:nvSpPr>
        <p:spPr>
          <a:xfrm>
            <a:off x="6751457" y="4412984"/>
            <a:ext cx="3846989" cy="14465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17475" indent="-117475">
              <a:spcBef>
                <a:spcPts val="6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</a:pPr>
            <a:r>
              <a:rPr lang="ru-RU" sz="1400" kern="0" dirty="0">
                <a:ea typeface="Arial Unicode MS" pitchFamily="34" charset="-128"/>
                <a:cs typeface="Arial Unicode MS" pitchFamily="34" charset="-128"/>
              </a:rPr>
              <a:t>Возможность автоматического </a:t>
            </a:r>
            <a:r>
              <a:rPr lang="ru-RU" sz="1400" kern="0" dirty="0" err="1">
                <a:ea typeface="Arial Unicode MS" pitchFamily="34" charset="-128"/>
                <a:cs typeface="Arial Unicode MS" pitchFamily="34" charset="-128"/>
              </a:rPr>
              <a:t>репроцессинга</a:t>
            </a:r>
            <a:r>
              <a:rPr lang="ru-RU" sz="1400" kern="0" dirty="0">
                <a:ea typeface="Arial Unicode MS" pitchFamily="34" charset="-128"/>
                <a:cs typeface="Arial Unicode MS" pitchFamily="34" charset="-128"/>
              </a:rPr>
              <a:t> (например, после проверки блокировок объекта)</a:t>
            </a:r>
          </a:p>
          <a:p>
            <a:pPr marL="117475" indent="-117475">
              <a:spcBef>
                <a:spcPts val="6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</a:pPr>
            <a:r>
              <a:rPr lang="ru-RU" sz="1400" kern="0" dirty="0">
                <a:ea typeface="Arial Unicode MS" pitchFamily="34" charset="-128"/>
                <a:cs typeface="Arial Unicode MS" pitchFamily="34" charset="-128"/>
              </a:rPr>
              <a:t>Возможность редактирования полей и рестарта сообщений в соответствии с ролевой моделью</a:t>
            </a:r>
          </a:p>
          <a:p>
            <a:pPr marL="117475" indent="-117475">
              <a:spcBef>
                <a:spcPts val="6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</a:pPr>
            <a:endParaRPr lang="en-GB" sz="1400" kern="0" dirty="0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3F1CA2E-EA8D-DC44-83BA-148AA0BDE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209038" y="3997637"/>
            <a:ext cx="415347" cy="41534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C822AC3-941C-BD4B-908C-472FE8CA972D}"/>
              </a:ext>
            </a:extLst>
          </p:cNvPr>
          <p:cNvSpPr txBox="1"/>
          <p:nvPr/>
        </p:nvSpPr>
        <p:spPr>
          <a:xfrm>
            <a:off x="1817541" y="3952955"/>
            <a:ext cx="255701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  <a:buClr>
                <a:srgbClr val="F0AB00"/>
              </a:buClr>
              <a:buSzPct val="80000"/>
            </a:pPr>
            <a:r>
              <a:rPr lang="ru-RU" b="1" kern="0" dirty="0" err="1">
                <a:solidFill>
                  <a:srgbClr val="DC0096"/>
                </a:solidFill>
                <a:ea typeface="Arial Unicode MS" pitchFamily="34" charset="-128"/>
                <a:cs typeface="Arial Unicode MS" pitchFamily="34" charset="-128"/>
              </a:rPr>
              <a:t>Препроцессинг</a:t>
            </a:r>
            <a:endParaRPr lang="en-GB" b="1" kern="0" dirty="0">
              <a:solidFill>
                <a:srgbClr val="DC0096"/>
              </a:solidFill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679FB63-081B-FC42-AC5B-E06E24D30553}"/>
              </a:ext>
            </a:extLst>
          </p:cNvPr>
          <p:cNvSpPr txBox="1"/>
          <p:nvPr/>
        </p:nvSpPr>
        <p:spPr>
          <a:xfrm>
            <a:off x="1808086" y="4412984"/>
            <a:ext cx="3846989" cy="9387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117475" indent="-117475">
              <a:spcBef>
                <a:spcPts val="6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</a:pPr>
            <a:r>
              <a:rPr lang="ru-RU" sz="1400" kern="0" dirty="0">
                <a:ea typeface="Arial Unicode MS" pitchFamily="34" charset="-128"/>
                <a:cs typeface="Arial Unicode MS" pitchFamily="34" charset="-128"/>
              </a:rPr>
              <a:t>Бизнес-проверки и </a:t>
            </a:r>
            <a:r>
              <a:rPr lang="ru-RU" sz="1400" kern="0" dirty="0" err="1">
                <a:ea typeface="Arial Unicode MS" pitchFamily="34" charset="-128"/>
                <a:cs typeface="Arial Unicode MS" pitchFamily="34" charset="-128"/>
              </a:rPr>
              <a:t>мэппинги</a:t>
            </a:r>
            <a:r>
              <a:rPr lang="ru-RU" sz="1400" kern="0" dirty="0">
                <a:ea typeface="Arial Unicode MS" pitchFamily="34" charset="-128"/>
                <a:cs typeface="Arial Unicode MS" pitchFamily="34" charset="-128"/>
              </a:rPr>
              <a:t> перед обработкой сообщения</a:t>
            </a:r>
            <a:endParaRPr lang="en-GB" sz="1400" kern="0" dirty="0">
              <a:ea typeface="Arial Unicode MS" pitchFamily="34" charset="-128"/>
              <a:cs typeface="Arial Unicode MS" pitchFamily="34" charset="-128"/>
            </a:endParaRPr>
          </a:p>
          <a:p>
            <a:pPr marL="117475" indent="-117475">
              <a:spcBef>
                <a:spcPts val="6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</a:pPr>
            <a:r>
              <a:rPr lang="ru-RU" sz="1400" kern="0" dirty="0">
                <a:ea typeface="Arial Unicode MS" pitchFamily="34" charset="-128"/>
                <a:cs typeface="Arial Unicode MS" pitchFamily="34" charset="-128"/>
              </a:rPr>
              <a:t>Возможность обработки сообщений в режиме </a:t>
            </a:r>
            <a:r>
              <a:rPr lang="en-US" sz="1400" kern="0" dirty="0">
                <a:ea typeface="Arial Unicode MS" pitchFamily="34" charset="-128"/>
                <a:cs typeface="Arial Unicode MS" pitchFamily="34" charset="-128"/>
              </a:rPr>
              <a:t>EOIO </a:t>
            </a:r>
            <a:endParaRPr lang="en-GB" sz="1400" kern="0" dirty="0"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85B00AC-0E15-C247-A929-F1ACE58083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9526" y="3888106"/>
            <a:ext cx="630943" cy="630943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167328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3B91101-A5B3-C84B-AC85-996B16BFFC2E}"/>
              </a:ext>
            </a:extLst>
          </p:cNvPr>
          <p:cNvSpPr txBox="1"/>
          <p:nvPr/>
        </p:nvSpPr>
        <p:spPr>
          <a:xfrm>
            <a:off x="3317289" y="59437"/>
            <a:ext cx="55574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4"/>
                </a:solidFill>
              </a:rPr>
              <a:t>SAP Application Interface Framework</a:t>
            </a:r>
            <a:r>
              <a:rPr lang="en-US" sz="2000" b="1" dirty="0"/>
              <a:t> </a:t>
            </a:r>
            <a:r>
              <a:rPr lang="ru-RU" sz="2000" b="1" dirty="0"/>
              <a:t>Роли</a:t>
            </a:r>
            <a:endParaRPr lang="ru-RU" sz="2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33C1CD-4A14-2941-9F87-0BDF5F6D79C9}"/>
              </a:ext>
            </a:extLst>
          </p:cNvPr>
          <p:cNvSpPr/>
          <p:nvPr/>
        </p:nvSpPr>
        <p:spPr>
          <a:xfrm>
            <a:off x="6267750" y="624383"/>
            <a:ext cx="5096019" cy="4222824"/>
          </a:xfrm>
          <a:prstGeom prst="rect">
            <a:avLst/>
          </a:prstGeom>
          <a:solidFill>
            <a:srgbClr val="FABE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BentonSans Bold" panose="02000803000000020004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0A4566-D32B-F849-B7D1-14812818EEF6}"/>
              </a:ext>
            </a:extLst>
          </p:cNvPr>
          <p:cNvSpPr/>
          <p:nvPr/>
        </p:nvSpPr>
        <p:spPr>
          <a:xfrm>
            <a:off x="941501" y="624383"/>
            <a:ext cx="5096019" cy="4222824"/>
          </a:xfrm>
          <a:prstGeom prst="rect">
            <a:avLst/>
          </a:prstGeom>
          <a:solidFill>
            <a:srgbClr val="3ABC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00" dirty="0">
              <a:latin typeface="BentonSans Bold" panose="02000803000000020004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664880-C0A6-C74F-BEE2-60E40CC95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4339" y="794180"/>
            <a:ext cx="2032000" cy="990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084A997-9E91-A243-8493-7DC1D8C561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0008"/>
          <a:stretch/>
        </p:blipFill>
        <p:spPr>
          <a:xfrm>
            <a:off x="9029140" y="794180"/>
            <a:ext cx="2174413" cy="9906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5BD63B5-BC86-4040-BFFB-51A281D534DC}"/>
              </a:ext>
            </a:extLst>
          </p:cNvPr>
          <p:cNvSpPr/>
          <p:nvPr/>
        </p:nvSpPr>
        <p:spPr>
          <a:xfrm>
            <a:off x="1119428" y="1882064"/>
            <a:ext cx="4796911" cy="2539015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5425" indent="-225425" defTabSz="912813">
              <a:spcBef>
                <a:spcPct val="50000"/>
              </a:spcBef>
              <a:buClr>
                <a:schemeClr val="accent1"/>
              </a:buClr>
              <a:buSzPct val="80000"/>
              <a:buFont typeface="Wingdings" pitchFamily="2" charset="2"/>
              <a:buChar char="n"/>
            </a:pPr>
            <a:r>
              <a:rPr lang="ru-RU" sz="1600" dirty="0">
                <a:ea typeface="Arial Unicode MS" pitchFamily="34" charset="-128"/>
                <a:cs typeface="Arial" charset="0"/>
              </a:rPr>
              <a:t>Ответственен за мониторинг и обработка ошибок на интеграционной шине </a:t>
            </a:r>
            <a:r>
              <a:rPr lang="en-US" sz="1600" dirty="0">
                <a:ea typeface="Arial Unicode MS" pitchFamily="34" charset="-128"/>
                <a:cs typeface="Arial" charset="0"/>
              </a:rPr>
              <a:t>(PI)</a:t>
            </a:r>
            <a:endParaRPr lang="ru-RU" sz="1600" dirty="0">
              <a:ea typeface="Arial Unicode MS" pitchFamily="34" charset="-128"/>
              <a:cs typeface="Arial" charset="0"/>
            </a:endParaRPr>
          </a:p>
          <a:p>
            <a:pPr marL="225425" indent="-225425" defTabSz="912813">
              <a:spcBef>
                <a:spcPct val="50000"/>
              </a:spcBef>
              <a:buClr>
                <a:schemeClr val="accent1"/>
              </a:buClr>
              <a:buSzPct val="80000"/>
              <a:buFont typeface="Wingdings" pitchFamily="2" charset="2"/>
              <a:buChar char="n"/>
            </a:pPr>
            <a:r>
              <a:rPr lang="ru-RU" sz="1600" dirty="0">
                <a:ea typeface="Arial Unicode MS" pitchFamily="34" charset="-128"/>
                <a:cs typeface="Arial" charset="0"/>
              </a:rPr>
              <a:t>Детальные технические знания ИТ систем и решений</a:t>
            </a:r>
          </a:p>
          <a:p>
            <a:pPr marL="225425" indent="-225425" defTabSz="912813">
              <a:spcBef>
                <a:spcPct val="50000"/>
              </a:spcBef>
              <a:buClr>
                <a:schemeClr val="accent1"/>
              </a:buClr>
              <a:buSzPct val="80000"/>
              <a:buFont typeface="Wingdings" pitchFamily="2" charset="2"/>
              <a:buChar char="n"/>
            </a:pPr>
            <a:r>
              <a:rPr lang="ru-RU" sz="1600" dirty="0">
                <a:ea typeface="Arial Unicode MS" pitchFamily="34" charset="-128"/>
                <a:cs typeface="Arial" charset="0"/>
              </a:rPr>
              <a:t>Недостаточные знания бизнес-процессов</a:t>
            </a:r>
            <a:endParaRPr lang="en-US" sz="1600" dirty="0">
              <a:ea typeface="Arial Unicode MS" pitchFamily="34" charset="-128"/>
              <a:cs typeface="Arial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B236F9-F999-864C-9E51-0FDAB0EC7040}"/>
              </a:ext>
            </a:extLst>
          </p:cNvPr>
          <p:cNvSpPr txBox="1"/>
          <p:nvPr/>
        </p:nvSpPr>
        <p:spPr>
          <a:xfrm>
            <a:off x="1119428" y="883892"/>
            <a:ext cx="1985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chemeClr val="bg1"/>
                </a:solidFill>
                <a:latin typeface="BentonSans Bold" panose="02000803000000020004" pitchFamily="2" charset="0"/>
              </a:rPr>
              <a:t>IT-</a:t>
            </a:r>
            <a:r>
              <a:rPr lang="ru-RU" b="1" dirty="0">
                <a:solidFill>
                  <a:schemeClr val="bg1"/>
                </a:solidFill>
                <a:latin typeface="BentonSans Bold" panose="02000803000000020004" pitchFamily="2" charset="0"/>
              </a:rPr>
              <a:t>специалист</a:t>
            </a:r>
            <a:endParaRPr lang="de-DE" b="1" dirty="0">
              <a:solidFill>
                <a:schemeClr val="bg1"/>
              </a:solidFill>
              <a:latin typeface="BentonSans Bold" panose="02000803000000020004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2D86ADA-E962-E949-BAC3-446E505DBC4D}"/>
              </a:ext>
            </a:extLst>
          </p:cNvPr>
          <p:cNvSpPr txBox="1"/>
          <p:nvPr/>
        </p:nvSpPr>
        <p:spPr>
          <a:xfrm>
            <a:off x="6327171" y="883892"/>
            <a:ext cx="2350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bg1"/>
                </a:solidFill>
                <a:latin typeface="BentonSans Bold" panose="02000803000000020004" pitchFamily="2" charset="0"/>
              </a:rPr>
              <a:t>Бизнес-пользователь</a:t>
            </a:r>
            <a:endParaRPr lang="de-DE" b="1" dirty="0">
              <a:solidFill>
                <a:schemeClr val="bg1"/>
              </a:solidFill>
              <a:latin typeface="BentonSans Bold" panose="02000803000000020004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7025D13-E213-2140-84B8-3C163177E497}"/>
              </a:ext>
            </a:extLst>
          </p:cNvPr>
          <p:cNvSpPr/>
          <p:nvPr/>
        </p:nvSpPr>
        <p:spPr>
          <a:xfrm>
            <a:off x="6410871" y="1882064"/>
            <a:ext cx="4792682" cy="25390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5425" indent="-225425" defTabSz="912813">
              <a:spcBef>
                <a:spcPct val="50000"/>
              </a:spcBef>
              <a:buClr>
                <a:schemeClr val="accent1"/>
              </a:buClr>
              <a:buSzPct val="80000"/>
              <a:buFont typeface="Wingdings" pitchFamily="2" charset="2"/>
              <a:buChar char="n"/>
            </a:pPr>
            <a:r>
              <a:rPr lang="ru-RU" sz="1600" dirty="0">
                <a:solidFill>
                  <a:schemeClr val="bg2">
                    <a:lumMod val="50000"/>
                  </a:schemeClr>
                </a:solidFill>
                <a:ea typeface="Arial Unicode MS" pitchFamily="34" charset="-128"/>
                <a:cs typeface="Arial" charset="0"/>
              </a:rPr>
              <a:t>Ответственен за корректное выполнение бизнес-процесса </a:t>
            </a:r>
          </a:p>
          <a:p>
            <a:pPr marL="225425" indent="-225425" defTabSz="912813">
              <a:spcBef>
                <a:spcPct val="50000"/>
              </a:spcBef>
              <a:buClr>
                <a:schemeClr val="accent1"/>
              </a:buClr>
              <a:buSzPct val="80000"/>
              <a:buFont typeface="Wingdings" pitchFamily="2" charset="2"/>
              <a:buChar char="n"/>
            </a:pPr>
            <a:r>
              <a:rPr lang="ru-RU" sz="1600" dirty="0">
                <a:solidFill>
                  <a:schemeClr val="bg2">
                    <a:lumMod val="50000"/>
                  </a:schemeClr>
                </a:solidFill>
                <a:ea typeface="Arial Unicode MS" pitchFamily="34" charset="-128"/>
                <a:cs typeface="Arial" charset="0"/>
              </a:rPr>
              <a:t>Не знаком с информационными технологиями</a:t>
            </a:r>
            <a:endParaRPr lang="en-US" sz="1600" dirty="0">
              <a:solidFill>
                <a:schemeClr val="bg2">
                  <a:lumMod val="50000"/>
                </a:schemeClr>
              </a:solidFill>
              <a:ea typeface="Arial Unicode MS" pitchFamily="34" charset="-128"/>
              <a:cs typeface="Arial" charset="0"/>
            </a:endParaRPr>
          </a:p>
          <a:p>
            <a:pPr marL="225425" indent="-225425" defTabSz="912813">
              <a:spcBef>
                <a:spcPct val="50000"/>
              </a:spcBef>
              <a:buClr>
                <a:schemeClr val="accent1"/>
              </a:buClr>
              <a:buSzPct val="80000"/>
              <a:buFont typeface="Wingdings" pitchFamily="2" charset="2"/>
              <a:buChar char="n"/>
            </a:pPr>
            <a:r>
              <a:rPr lang="ru-RU" sz="1600" dirty="0">
                <a:solidFill>
                  <a:schemeClr val="bg2">
                    <a:lumMod val="50000"/>
                  </a:schemeClr>
                </a:solidFill>
                <a:ea typeface="Arial Unicode MS" pitchFamily="34" charset="-128"/>
                <a:cs typeface="Arial" charset="0"/>
              </a:rPr>
              <a:t>Понимание логики выполнения бизнес-процессов</a:t>
            </a:r>
            <a:endParaRPr lang="en-US" sz="1600" dirty="0">
              <a:solidFill>
                <a:schemeClr val="bg2">
                  <a:lumMod val="50000"/>
                </a:schemeClr>
              </a:solidFill>
              <a:ea typeface="Arial Unicode MS" pitchFamily="34" charset="-128"/>
              <a:cs typeface="Arial" charset="0"/>
            </a:endParaRPr>
          </a:p>
          <a:p>
            <a:pPr algn="ctr"/>
            <a:endParaRPr lang="de-DE" sz="1600" dirty="0">
              <a:solidFill>
                <a:schemeClr val="bg2">
                  <a:lumMod val="50000"/>
                </a:schemeClr>
              </a:solidFill>
              <a:latin typeface="BentonSans Bold" panose="02000803000000020004" pitchFamily="2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8AF5B6F-5ABA-C644-9F65-A3BFF1EF9D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2342" y="4847207"/>
            <a:ext cx="1739348" cy="1739348"/>
          </a:xfrm>
          <a:prstGeom prst="rect">
            <a:avLst/>
          </a:prstGeom>
        </p:spPr>
      </p:pic>
      <p:sp>
        <p:nvSpPr>
          <p:cNvPr id="18" name="Text Placeholder 1">
            <a:extLst>
              <a:ext uri="{FF2B5EF4-FFF2-40B4-BE49-F238E27FC236}">
                <a16:creationId xmlns:a16="http://schemas.microsoft.com/office/drawing/2014/main" id="{A97E1C8D-661F-DC43-B7D5-340C786818F2}"/>
              </a:ext>
            </a:extLst>
          </p:cNvPr>
          <p:cNvSpPr txBox="1">
            <a:spLocks/>
          </p:cNvSpPr>
          <p:nvPr/>
        </p:nvSpPr>
        <p:spPr>
          <a:xfrm>
            <a:off x="2849602" y="5082161"/>
            <a:ext cx="5328000" cy="12575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1600" dirty="0"/>
              <a:t>          Ролевая модель</a:t>
            </a:r>
            <a:endParaRPr lang="en-US" sz="1600" dirty="0"/>
          </a:p>
          <a:p>
            <a:pPr lvl="1"/>
            <a:r>
              <a:rPr lang="ru-RU" sz="1400" dirty="0"/>
              <a:t>Подразумевает разграничение доступа к мониторингу и обработки интерфейсов. Специалист по финансам не имеет доступа к интерфейсам по логистике</a:t>
            </a:r>
            <a:endParaRPr lang="en-US" sz="14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5F26F9E-CF45-0542-9BDD-F8778265B0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7566" y="5038887"/>
            <a:ext cx="1355987" cy="135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88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A30B5A57-D130-B746-A63E-976E4B9C8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1325" y="1072444"/>
            <a:ext cx="11309553" cy="42766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5ECB5C-91E9-2942-B0AA-CD1C0002493B}"/>
              </a:ext>
            </a:extLst>
          </p:cNvPr>
          <p:cNvSpPr txBox="1"/>
          <p:nvPr/>
        </p:nvSpPr>
        <p:spPr>
          <a:xfrm>
            <a:off x="3317289" y="59437"/>
            <a:ext cx="55574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4"/>
                </a:solidFill>
              </a:rPr>
              <a:t>SAP Application Interface Framework</a:t>
            </a:r>
            <a:r>
              <a:rPr lang="en-US" sz="2000" b="1" dirty="0"/>
              <a:t> </a:t>
            </a:r>
            <a:r>
              <a:rPr lang="ru-RU" sz="2000" b="1" dirty="0"/>
              <a:t>Мониторинг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461753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2C38919-1430-5B45-986D-71E57CF874B6}"/>
              </a:ext>
            </a:extLst>
          </p:cNvPr>
          <p:cNvSpPr txBox="1"/>
          <p:nvPr/>
        </p:nvSpPr>
        <p:spPr>
          <a:xfrm>
            <a:off x="2485748" y="219236"/>
            <a:ext cx="88421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4"/>
                </a:solidFill>
              </a:rPr>
              <a:t>SAP Application Interface Framework</a:t>
            </a:r>
            <a:r>
              <a:rPr lang="en-US" sz="2000" b="1" dirty="0"/>
              <a:t> </a:t>
            </a:r>
            <a:r>
              <a:rPr lang="ru-RU" sz="2000" b="1" dirty="0"/>
              <a:t>Полезные ссылки и информация</a:t>
            </a:r>
            <a:endParaRPr lang="ru-RU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8DB281-CABF-CD4B-B364-BF6D5DCBD355}"/>
              </a:ext>
            </a:extLst>
          </p:cNvPr>
          <p:cNvSpPr txBox="1"/>
          <p:nvPr/>
        </p:nvSpPr>
        <p:spPr>
          <a:xfrm>
            <a:off x="689499" y="1198485"/>
            <a:ext cx="108130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SAP AIF Cookbook </a:t>
            </a:r>
            <a:r>
              <a:rPr lang="en-US" dirty="0">
                <a:hlinkClick r:id="rId2"/>
              </a:rPr>
              <a:t>https://archive.sap.com/documents/docs/DOC-34037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SAP AIF Jam </a:t>
            </a:r>
            <a:r>
              <a:rPr lang="en-US" dirty="0">
                <a:hlinkClick r:id="rId3"/>
              </a:rPr>
              <a:t>https://jam4.sapjam.com/groups/wall/11g6xLc8yJHFsmf12cwDA0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SAP AIF SCN </a:t>
            </a:r>
            <a:r>
              <a:rPr lang="en-US" dirty="0">
                <a:hlinkClick r:id="rId4"/>
              </a:rPr>
              <a:t>https://www.sap.com/products/application-interface-mgmt.html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SAP Help Portal </a:t>
            </a:r>
            <a:r>
              <a:rPr lang="en-US" dirty="0">
                <a:hlinkClick r:id="rId5"/>
              </a:rPr>
              <a:t>https://help.sap.com/viewer/product/SAP_APPLICATION_INTERFACE_FRAMEWORK/4.0/en-US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144DE3-8167-EA44-AF26-0D4D389C26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31204" y="3889202"/>
            <a:ext cx="1129591" cy="1129591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4103100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47985BCE-3252-D34E-B09F-4BCB50FDA8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244" y="122181"/>
            <a:ext cx="11977511" cy="673581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D31703-A2AF-8A42-AA55-655BB8C30FB0}"/>
              </a:ext>
            </a:extLst>
          </p:cNvPr>
          <p:cNvSpPr txBox="1"/>
          <p:nvPr/>
        </p:nvSpPr>
        <p:spPr>
          <a:xfrm>
            <a:off x="639192" y="4536489"/>
            <a:ext cx="44743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Андрей Большаков</a:t>
            </a:r>
          </a:p>
          <a:p>
            <a:r>
              <a:rPr lang="ru-RU" dirty="0"/>
              <a:t>Москва, 2019</a:t>
            </a:r>
          </a:p>
        </p:txBody>
      </p:sp>
      <p:pic>
        <p:nvPicPr>
          <p:cNvPr id="7" name="Picture 6" descr="A close up of text on a white background&#13;&#10;&#13;&#10;Description automatically generated">
            <a:extLst>
              <a:ext uri="{FF2B5EF4-FFF2-40B4-BE49-F238E27FC236}">
                <a16:creationId xmlns:a16="http://schemas.microsoft.com/office/drawing/2014/main" id="{8207A233-8159-4B41-8CB4-5CA7BCC750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8087" y="213444"/>
            <a:ext cx="3386668" cy="3362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7859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1634</TotalTime>
  <Words>230</Words>
  <Application>Microsoft Macintosh PowerPoint</Application>
  <PresentationFormat>Widescreen</PresentationFormat>
  <Paragraphs>33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BentonSans Bold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11</cp:revision>
  <dcterms:created xsi:type="dcterms:W3CDTF">2019-09-04T09:16:02Z</dcterms:created>
  <dcterms:modified xsi:type="dcterms:W3CDTF">2019-09-05T12:31:01Z</dcterms:modified>
</cp:coreProperties>
</file>

<file path=docProps/thumbnail.jpeg>
</file>